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VN64eFhvvM9TuW9y2xue6YiNU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B62206-F1E0-4ED6-8946-B2269915571D}">
  <a:tblStyle styleId="{EFB62206-F1E0-4ED6-8946-B226991557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42B8D6-67B1-43C1-9E8A-191A2BF4A78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6E7"/>
          </a:solidFill>
        </a:fill>
      </a:tcStyle>
    </a:wholeTbl>
    <a:band1H>
      <a:tcTxStyle b="off" i="off"/>
      <a:tcStyle>
        <a:tcBdr/>
        <a:fill>
          <a:solidFill>
            <a:srgbClr val="D8CA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8CA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3" y="42"/>
      </p:cViewPr>
      <p:guideLst>
        <p:guide orient="horz" pos="517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9593" y="0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83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83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83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83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83" cy="41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2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2400e52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42400e524b_0_2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42400e524b_0_2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701359" y="4416108"/>
            <a:ext cx="56076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1:notes"/>
          <p:cNvSpPr txBox="1">
            <a:spLocks noGrp="1"/>
          </p:cNvSpPr>
          <p:nvPr>
            <p:ph type="sldNum" idx="12"/>
          </p:nvPr>
        </p:nvSpPr>
        <p:spPr>
          <a:xfrm>
            <a:off x="3969593" y="8829037"/>
            <a:ext cx="3039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50" rIns="93075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3048000"/>
            <a:ext cx="9144000" cy="14733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4038600" y="2425700"/>
            <a:ext cx="47499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900" b="1">
                <a:solidFill>
                  <a:srgbClr val="63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4978400" y="4533901"/>
            <a:ext cx="3695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63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3"/>
          </p:nvPr>
        </p:nvSpPr>
        <p:spPr>
          <a:xfrm>
            <a:off x="4140200" y="4829174"/>
            <a:ext cx="45339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1pPr>
            <a:lvl2pPr marL="914400" lvl="1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2pPr>
            <a:lvl3pPr marL="1371600" lvl="2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3pPr>
            <a:lvl4pPr marL="1828800" lvl="3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4pPr>
            <a:lvl5pPr marL="2286000" lvl="4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None/>
              <a:defRPr sz="1500"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4"/>
          </p:nvPr>
        </p:nvSpPr>
        <p:spPr>
          <a:xfrm>
            <a:off x="6451600" y="5892800"/>
            <a:ext cx="2222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None/>
              <a:defRPr sz="1100"/>
            </a:lvl1pPr>
            <a:lvl2pPr marL="914400" lvl="1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None/>
              <a:defRPr sz="1100"/>
            </a:lvl2pPr>
            <a:lvl3pPr marL="1371600" lvl="2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None/>
              <a:defRPr sz="1100"/>
            </a:lvl3pPr>
            <a:lvl4pPr marL="1828800" lvl="3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None/>
              <a:defRPr sz="1100"/>
            </a:lvl4pPr>
            <a:lvl5pPr marL="2286000" lvl="4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None/>
              <a:defRPr sz="1100"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6832600" y="6343650"/>
            <a:ext cx="21336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86" name="Google Shape;86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236538" y="925513"/>
            <a:ext cx="86646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⮚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Arial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Times New Roman"/>
              <a:buChar char="‒"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Courier New"/>
              <a:buChar char="o"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73025" y="77788"/>
            <a:ext cx="82296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76200" y="6547246"/>
            <a:ext cx="4383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6" name="Google Shape;26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6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7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6" name="Google Shape;36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8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5" name="Google Shape;45;p1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Google Shape;67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-bridg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>
            <a:off x="152400" y="5742625"/>
            <a:ext cx="40743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 Presentation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Friday, August 5, 2022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437" y="254850"/>
            <a:ext cx="8231125" cy="5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236538" y="925513"/>
            <a:ext cx="86646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76200" y="6547246"/>
            <a:ext cx="4383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36538" y="925513"/>
            <a:ext cx="86646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Days Cash on Hand Calculation as of 6/30/2022: 123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(2021 was 127)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Debt Service Coverage Ratio as of 6/30/2022: 1.38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(2021 was 2.09)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/>
          </p:nvPr>
        </p:nvSpPr>
        <p:spPr>
          <a:xfrm>
            <a:off x="73025" y="77788"/>
            <a:ext cx="82296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60" b="1">
                <a:solidFill>
                  <a:srgbClr val="38761D"/>
                </a:solidFill>
              </a:rPr>
              <a:t>Bond Covenant Information</a:t>
            </a:r>
            <a:endParaRPr sz="2760" b="1">
              <a:solidFill>
                <a:srgbClr val="38761D"/>
              </a:solidFill>
            </a:endParaRPr>
          </a:p>
        </p:txBody>
      </p:sp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76200" y="6547246"/>
            <a:ext cx="4383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236538" y="925513"/>
            <a:ext cx="8664575" cy="49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⮚"/>
            </a:pPr>
            <a:r>
              <a:rPr lang="en-US" sz="2200" u="sng">
                <a:latin typeface="Times New Roman"/>
                <a:ea typeface="Times New Roman"/>
                <a:cs typeface="Times New Roman"/>
                <a:sym typeface="Times New Roman"/>
              </a:rPr>
              <a:t>Mission: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Southwest Charlotte STEM Academy promotes high academic achievement by increasing student engagement through a workshop model that encourages and empowers students to take ownership of their learning.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Times New Roman"/>
              <a:buChar char="⮚"/>
            </a:pPr>
            <a:r>
              <a:rPr lang="en-US" sz="2200" u="sng">
                <a:latin typeface="Times New Roman"/>
                <a:ea typeface="Times New Roman"/>
                <a:cs typeface="Times New Roman"/>
                <a:sym typeface="Times New Roman"/>
              </a:rPr>
              <a:t>Vision: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Southwest Charlotte STEM Academy provides an educational environment of academic rigor and relevance that promotes high student achievement. SCSA's administrators and teachers lead this effort by creating a school environment whereby the faculty, families and community are committed to the mission. The overarching goal is to increase student engagement, via a workshop model of instructional delivery with a fully integrated STEM focus, that raises student academic achievement.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46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73025" y="45889"/>
            <a:ext cx="822960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b="1">
                <a:solidFill>
                  <a:srgbClr val="38761D"/>
                </a:solidFill>
              </a:rPr>
              <a:t>MISSION &amp; VISION</a:t>
            </a:r>
            <a:endParaRPr sz="3700" b="1">
              <a:solidFill>
                <a:srgbClr val="38761D"/>
              </a:solidFill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76200" y="6547246"/>
            <a:ext cx="438150" cy="221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236550" y="1805776"/>
            <a:ext cx="86646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397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07975" y="393875"/>
            <a:ext cx="7794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HISTORICAL, CURRENT AND PROJECTED ENROLLMENT</a:t>
            </a:r>
            <a:endParaRPr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0960" y="5859780"/>
            <a:ext cx="9144000" cy="4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44158" y="4639078"/>
            <a:ext cx="8664575" cy="106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5613" marR="0" lvl="1" indent="-14604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300"/>
              <a:buFont typeface="Noto Sans Symbols"/>
              <a:buNone/>
            </a:pPr>
            <a:endParaRPr sz="1300" b="0" i="1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p3"/>
          <p:cNvGraphicFramePr/>
          <p:nvPr/>
        </p:nvGraphicFramePr>
        <p:xfrm>
          <a:off x="1238885" y="2274888"/>
          <a:ext cx="7315200" cy="3676000"/>
        </p:xfrm>
        <a:graphic>
          <a:graphicData uri="http://schemas.openxmlformats.org/drawingml/2006/table">
            <a:tbl>
              <a:tblPr>
                <a:noFill/>
                <a:tableStyleId>{EFB62206-F1E0-4ED6-8946-B2269915571D}</a:tableStyleId>
              </a:tblPr>
              <a:tblGrid>
                <a:gridCol w="11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350">
                <a:tc>
                  <a:txBody>
                    <a:bodyPr/>
                    <a:lstStyle/>
                    <a:p>
                      <a:pPr marL="264160" marR="2305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Grade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April 2022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May 2022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June 2022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August (current)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Waitlist (current)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455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0" marR="254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92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0" marR="508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96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26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100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0" marR="114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0" marR="158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106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125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477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16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94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105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85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         49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1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93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100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100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445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1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264160" marR="26098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112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09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264160" marR="260984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11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500">
                <a:tc>
                  <a:txBody>
                    <a:bodyPr/>
                    <a:lstStyle/>
                    <a:p>
                      <a:pPr marL="264160" marR="2432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112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09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N/A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150">
                <a:tc>
                  <a:txBody>
                    <a:bodyPr/>
                    <a:lstStyle/>
                    <a:p>
                      <a:pPr marL="264160" marR="2616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782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782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937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967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85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231F2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237</a:t>
                      </a:r>
                      <a:endParaRPr sz="11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31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3959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085125" y="77800"/>
            <a:ext cx="72174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DEMOGRAPHICS</a:t>
            </a:r>
            <a:endParaRPr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7" name="Google Shape;127;p4"/>
          <p:cNvGraphicFramePr/>
          <p:nvPr/>
        </p:nvGraphicFramePr>
        <p:xfrm>
          <a:off x="431928" y="937376"/>
          <a:ext cx="8045775" cy="5215250"/>
        </p:xfrm>
        <a:graphic>
          <a:graphicData uri="http://schemas.openxmlformats.org/drawingml/2006/table">
            <a:tbl>
              <a:tblPr>
                <a:noFill/>
                <a:tableStyleId>{8442B8D6-67B1-43C1-9E8A-191A2BF4A782}</a:tableStyleId>
              </a:tblPr>
              <a:tblGrid>
                <a:gridCol w="27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Southwest Charlotte STEM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2019-20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2020-21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Asian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African American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Hispanic/Latino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White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Economically Disadvantaged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with Disabilities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 Language Learners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Accelerated/Gifted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775" marR="4775" marT="4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6%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75" marR="4775" marT="477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2400e524b_0_2"/>
          <p:cNvSpPr txBox="1">
            <a:spLocks noGrp="1"/>
          </p:cNvSpPr>
          <p:nvPr>
            <p:ph type="title"/>
          </p:nvPr>
        </p:nvSpPr>
        <p:spPr>
          <a:xfrm>
            <a:off x="73025" y="77788"/>
            <a:ext cx="82296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22-23 Theme!</a:t>
            </a:r>
            <a:endParaRPr sz="32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g142400e524b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25" y="820738"/>
            <a:ext cx="6032612" cy="603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236550" y="1234024"/>
            <a:ext cx="8664600" cy="5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3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47"/>
              <a:buNone/>
            </a:pPr>
            <a:endParaRPr sz="213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3200400" y="45925"/>
            <a:ext cx="27102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5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SCSA at a Glance!</a:t>
            </a:r>
            <a:endParaRPr sz="45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76200" y="8729661"/>
            <a:ext cx="438300" cy="2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3" name="Google Shape;1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50" y="3995000"/>
            <a:ext cx="2286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450" y="3995006"/>
            <a:ext cx="2486025" cy="2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3657600"/>
            <a:ext cx="2743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8775" y="380525"/>
            <a:ext cx="2622374" cy="32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550" y="173625"/>
            <a:ext cx="2539199" cy="33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236550" y="820750"/>
            <a:ext cx="8664600" cy="60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</a:pPr>
            <a:r>
              <a:rPr lang="en-US" sz="19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Clubs and Ogs</a:t>
            </a:r>
            <a:endParaRPr sz="19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STEM and Robotics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Chess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for Beginners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Harmony SEL Club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Partnership with DigiBridge </a:t>
            </a:r>
            <a:r>
              <a:rPr lang="en-US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https://digi-bridge.org/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Dance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Girls on the Run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</a:pP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oto Sans Symbols"/>
              <a:buNone/>
            </a:pPr>
            <a:r>
              <a:rPr lang="en-US" sz="2200" b="1" i="0" u="sng" strike="noStrike" cap="none">
                <a:solidFill>
                  <a:srgbClr val="2A39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Athletics:</a:t>
            </a:r>
            <a:endParaRPr sz="2200" b="0" i="0" u="sng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Noto Sans Symbols"/>
              <a:buNone/>
            </a:pPr>
            <a:r>
              <a:rPr lang="en-US" sz="2200" b="0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addition of an Athletic Director, SCSA will now provide a comprehensive middle school sports program that includes men’s and women’s teams in: </a:t>
            </a:r>
            <a:endParaRPr sz="2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⮚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Volleyball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⮚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Girls and Boys Basketball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⮚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Cheer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⮚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Flag Football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imes New Roman"/>
              <a:buChar char="⮚"/>
            </a:pPr>
            <a:r>
              <a:rPr lang="en-US" sz="2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</a:t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73025" y="45889"/>
            <a:ext cx="82296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100" b="1">
                <a:solidFill>
                  <a:srgbClr val="38761D"/>
                </a:solidFill>
              </a:rPr>
              <a:t>SCSA Sports and Clubs</a:t>
            </a:r>
            <a:endParaRPr sz="4400" b="1">
              <a:solidFill>
                <a:srgbClr val="38761D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76200" y="8729661"/>
            <a:ext cx="438300" cy="2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7FD3F-BE4E-9C7F-A10C-30CF4AC3C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1968F-1699-45C0-E2AD-757B21A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Overview and Partial Comparison 20-22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5332-C74D-BE37-DF2F-F6A4223361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6F5FE09-9E02-F4D6-BBFC-8CF94407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" y="839585"/>
            <a:ext cx="8610009" cy="50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236538" y="925513"/>
            <a:ext cx="86646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76200" y="6547246"/>
            <a:ext cx="4383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5425"/>
            <a:ext cx="9143998" cy="58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477</Words>
  <Application>Microsoft Office PowerPoint</Application>
  <PresentationFormat>On-screen Show (4:3)</PresentationFormat>
  <Paragraphs>195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Georgia</vt:lpstr>
      <vt:lpstr>Courier New</vt:lpstr>
      <vt:lpstr>Arial</vt:lpstr>
      <vt:lpstr>Roboto</vt:lpstr>
      <vt:lpstr>Calibri</vt:lpstr>
      <vt:lpstr>Times New Roman</vt:lpstr>
      <vt:lpstr>Cambria</vt:lpstr>
      <vt:lpstr>Noto Sans Symbols</vt:lpstr>
      <vt:lpstr>Geometric</vt:lpstr>
      <vt:lpstr>PowerPoint Presentation</vt:lpstr>
      <vt:lpstr>MISSION &amp; VISION</vt:lpstr>
      <vt:lpstr>HISTORICAL, CURRENT AND PROJECTED ENROLLMENT</vt:lpstr>
      <vt:lpstr>STUDENT DEMOGRAPHICS</vt:lpstr>
      <vt:lpstr>       Our 22-23 Theme!</vt:lpstr>
      <vt:lpstr>SCSA at a Glance!</vt:lpstr>
      <vt:lpstr>SCSA Sports and Clubs</vt:lpstr>
      <vt:lpstr>Academic Overview and Partial Comparison 20-22</vt:lpstr>
      <vt:lpstr>PowerPoint Presentation</vt:lpstr>
      <vt:lpstr>PowerPoint Presentation</vt:lpstr>
      <vt:lpstr>Bond Covenant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Lucas</dc:creator>
  <cp:lastModifiedBy>Jennifer Lucas</cp:lastModifiedBy>
  <cp:revision>4</cp:revision>
  <dcterms:modified xsi:type="dcterms:W3CDTF">2022-08-05T18:09:52Z</dcterms:modified>
</cp:coreProperties>
</file>